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8" r:id="rId3"/>
    <p:sldId id="262" r:id="rId4"/>
    <p:sldId id="257"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a:srgbClr val="00FF00"/>
    <a:srgbClr val="FF9900"/>
    <a:srgbClr val="FF0066"/>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12/10/2017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12/10/2017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12/10/2017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965848"/>
            <a:ext cx="9144000" cy="2387600"/>
          </a:xfrm>
        </p:spPr>
        <p:txBody>
          <a:bodyPr/>
          <a:lstStyle/>
          <a:p>
            <a:r>
              <a:rPr lang="en-US" dirty="0" err="1">
                <a:solidFill>
                  <a:schemeClr val="bg1"/>
                </a:solidFill>
                <a:latin typeface="Roboto" pitchFamily="2" charset="0"/>
                <a:ea typeface="Roboto" pitchFamily="2" charset="0"/>
              </a:rPr>
              <a:t>foreachRDD</a:t>
            </a:r>
            <a:endParaRPr lang="en-US" dirty="0">
              <a:solidFill>
                <a:schemeClr val="bg1"/>
              </a:solidFill>
              <a:latin typeface="Roboto" pitchFamily="2" charset="0"/>
              <a:ea typeface="Roboto" pitchFamily="2" charset="0"/>
            </a:endParaRP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The </a:t>
            </a:r>
            <a:r>
              <a:rPr lang="en-US" sz="3600" dirty="0" err="1">
                <a:solidFill>
                  <a:schemeClr val="bg1"/>
                </a:solidFill>
                <a:latin typeface="Consolas" panose="020B0609020204030204" pitchFamily="49" charset="0"/>
                <a:ea typeface="Roboto" pitchFamily="2" charset="0"/>
              </a:rPr>
              <a:t>foreachRDD</a:t>
            </a:r>
            <a:r>
              <a:rPr lang="en-US" sz="3600" dirty="0">
                <a:solidFill>
                  <a:schemeClr val="bg1"/>
                </a:solidFill>
                <a:latin typeface="Consolas" panose="020B0609020204030204" pitchFamily="49" charset="0"/>
                <a:ea typeface="Roboto" pitchFamily="2" charset="0"/>
              </a:rPr>
              <a:t>(</a:t>
            </a:r>
            <a:r>
              <a:rPr lang="en-US" sz="3600" i="1" dirty="0" err="1">
                <a:solidFill>
                  <a:schemeClr val="bg1"/>
                </a:solidFill>
                <a:latin typeface="Consolas" panose="020B0609020204030204" pitchFamily="49" charset="0"/>
                <a:ea typeface="Roboto" pitchFamily="2" charset="0"/>
              </a:rPr>
              <a:t>func</a:t>
            </a:r>
            <a:r>
              <a:rPr lang="en-US" sz="3600" dirty="0">
                <a:solidFill>
                  <a:schemeClr val="bg1"/>
                </a:solidFill>
                <a:latin typeface="Consolas" panose="020B0609020204030204" pitchFamily="49" charset="0"/>
                <a:ea typeface="Roboto" pitchFamily="2" charset="0"/>
              </a:rPr>
              <a:t>) </a:t>
            </a:r>
            <a:r>
              <a:rPr lang="en-US" sz="3600" dirty="0">
                <a:solidFill>
                  <a:schemeClr val="bg1"/>
                </a:solidFill>
                <a:latin typeface="Roboto" pitchFamily="2" charset="0"/>
                <a:ea typeface="Roboto" pitchFamily="2" charset="0"/>
              </a:rPr>
              <a:t>Operation</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rPr>
              <a:t>The most generic output operator that applies a function, </a:t>
            </a:r>
            <a:r>
              <a:rPr lang="en-US" i="1" dirty="0" err="1">
                <a:solidFill>
                  <a:schemeClr val="bg1"/>
                </a:solidFill>
              </a:rPr>
              <a:t>func</a:t>
            </a:r>
            <a:r>
              <a:rPr lang="en-US" dirty="0">
                <a:solidFill>
                  <a:schemeClr val="bg1"/>
                </a:solidFill>
              </a:rPr>
              <a:t>, to each RDD generated from the stream.</a:t>
            </a:r>
          </a:p>
          <a:p>
            <a:pPr fontAlgn="base"/>
            <a:r>
              <a:rPr lang="en-US" dirty="0">
                <a:solidFill>
                  <a:schemeClr val="bg1"/>
                </a:solidFill>
              </a:rPr>
              <a:t>This function should push the data in each RDD to an external system, such as saving the RDD to files, or writing it over the network to a database. </a:t>
            </a:r>
          </a:p>
          <a:p>
            <a:pPr fontAlgn="base"/>
            <a:r>
              <a:rPr lang="en-US" dirty="0">
                <a:solidFill>
                  <a:schemeClr val="bg1"/>
                </a:solidFill>
              </a:rPr>
              <a:t>Note that the function </a:t>
            </a:r>
            <a:r>
              <a:rPr lang="en-US" i="1" dirty="0" err="1">
                <a:solidFill>
                  <a:schemeClr val="bg1"/>
                </a:solidFill>
              </a:rPr>
              <a:t>func</a:t>
            </a:r>
            <a:r>
              <a:rPr lang="en-US" dirty="0">
                <a:solidFill>
                  <a:schemeClr val="bg1"/>
                </a:solidFill>
              </a:rPr>
              <a:t> is executed in the driver process running the streaming application, and will usually have RDD actions in it that will force the computation of the streaming RDDs.</a:t>
            </a:r>
            <a:endParaRPr lang="en-US" sz="2000" dirty="0">
              <a:solidFill>
                <a:schemeClr val="bg1"/>
              </a:solidFill>
              <a:latin typeface="Roboto" pitchFamily="2" charset="0"/>
              <a:ea typeface="Roboto" pitchFamily="2"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CD0D8FD-52D7-43F1-BD61-B5FC02C7869F}"/>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Mistakes</a:t>
            </a:r>
            <a:endParaRPr lang="en-US" dirty="0">
              <a:solidFill>
                <a:schemeClr val="bg1"/>
              </a:solidFill>
              <a:latin typeface="Consolas" panose="020B0609020204030204" pitchFamily="49" charset="0"/>
            </a:endParaRPr>
          </a:p>
        </p:txBody>
      </p:sp>
      <p:sp>
        <p:nvSpPr>
          <p:cNvPr id="10" name="Content Placeholder 2">
            <a:extLst>
              <a:ext uri="{FF2B5EF4-FFF2-40B4-BE49-F238E27FC236}">
                <a16:creationId xmlns:a16="http://schemas.microsoft.com/office/drawing/2014/main" id="{F64CCB01-B5B8-4537-8C41-1115B0CE5C11}"/>
              </a:ext>
            </a:extLst>
          </p:cNvPr>
          <p:cNvSpPr txBox="1">
            <a:spLocks/>
          </p:cNvSpPr>
          <p:nvPr/>
        </p:nvSpPr>
        <p:spPr>
          <a:xfrm>
            <a:off x="838200" y="1602261"/>
            <a:ext cx="10515600" cy="2458994"/>
          </a:xfrm>
          <a:prstGeom prst="rect">
            <a:avLst/>
          </a:prstGeom>
          <a:solidFill>
            <a:schemeClr val="tx1">
              <a:lumMod val="85000"/>
              <a:lumOff val="1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a:solidFill>
                  <a:schemeClr val="bg1">
                    <a:lumMod val="75000"/>
                  </a:schemeClr>
                </a:solidFill>
                <a:latin typeface="Consolas" panose="020B0609020204030204" pitchFamily="49" charset="0"/>
                <a:ea typeface="Roboto" pitchFamily="2" charset="0"/>
              </a:rPr>
              <a:t># Mistake Number 1</a:t>
            </a:r>
          </a:p>
          <a:p>
            <a:pPr marL="0" indent="0" fontAlgn="base">
              <a:buNone/>
            </a:pPr>
            <a:r>
              <a:rPr lang="en-US" sz="2000" i="1" dirty="0">
                <a:solidFill>
                  <a:srgbClr val="00FFFF"/>
                </a:solidFill>
                <a:latin typeface="Consolas" panose="020B0609020204030204" pitchFamily="49" charset="0"/>
                <a:ea typeface="Roboto" pitchFamily="2" charset="0"/>
              </a:rPr>
              <a:t>def</a:t>
            </a:r>
            <a:r>
              <a:rPr lang="en-US" sz="2000" dirty="0">
                <a:solidFill>
                  <a:schemeClr val="bg1">
                    <a:lumMod val="75000"/>
                  </a:schemeClr>
                </a:solidFill>
                <a:latin typeface="Consolas" panose="020B0609020204030204" pitchFamily="49" charset="0"/>
                <a:ea typeface="Roboto" pitchFamily="2" charset="0"/>
              </a:rPr>
              <a:t> </a:t>
            </a:r>
            <a:r>
              <a:rPr lang="en-US" sz="2000" dirty="0" err="1">
                <a:solidFill>
                  <a:srgbClr val="00FF00"/>
                </a:solidFill>
                <a:latin typeface="Consolas" panose="020B0609020204030204" pitchFamily="49" charset="0"/>
                <a:ea typeface="Roboto" pitchFamily="2" charset="0"/>
              </a:rPr>
              <a:t>sendRecord</a:t>
            </a:r>
            <a:r>
              <a:rPr lang="en-US" sz="2000" dirty="0">
                <a:solidFill>
                  <a:schemeClr val="bg1"/>
                </a:solidFill>
                <a:latin typeface="Consolas" panose="020B0609020204030204" pitchFamily="49" charset="0"/>
                <a:ea typeface="Roboto" pitchFamily="2" charset="0"/>
              </a:rPr>
              <a:t>(</a:t>
            </a:r>
            <a:r>
              <a:rPr lang="en-US" sz="2000" i="1" dirty="0" err="1">
                <a:solidFill>
                  <a:srgbClr val="FF9900"/>
                </a:solidFill>
                <a:latin typeface="Consolas" panose="020B0609020204030204" pitchFamily="49" charset="0"/>
                <a:ea typeface="Roboto" pitchFamily="2" charset="0"/>
              </a:rPr>
              <a:t>rdd</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a:solidFill>
                  <a:schemeClr val="bg1">
                    <a:lumMod val="75000"/>
                  </a:schemeClr>
                </a:solidFill>
                <a:latin typeface="Consolas" panose="020B0609020204030204" pitchFamily="49" charset="0"/>
                <a:ea typeface="Roboto" pitchFamily="2" charset="0"/>
              </a:rPr>
              <a:t>    </a:t>
            </a:r>
            <a:r>
              <a:rPr lang="en-US" sz="2000" dirty="0">
                <a:solidFill>
                  <a:schemeClr val="bg1"/>
                </a:solidFill>
                <a:latin typeface="Consolas" panose="020B0609020204030204" pitchFamily="49" charset="0"/>
                <a:ea typeface="Roboto" pitchFamily="2" charset="0"/>
              </a:rPr>
              <a:t>connection</a:t>
            </a:r>
            <a:r>
              <a:rPr lang="en-US" sz="2000" dirty="0">
                <a:solidFill>
                  <a:schemeClr val="bg1">
                    <a:lumMod val="75000"/>
                  </a:schemeClr>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a:t>
            </a:r>
            <a:r>
              <a:rPr lang="en-US" sz="2000" dirty="0">
                <a:solidFill>
                  <a:schemeClr val="bg1">
                    <a:lumMod val="75000"/>
                  </a:schemeClr>
                </a:solidFill>
                <a:latin typeface="Consolas" panose="020B0609020204030204" pitchFamily="49" charset="0"/>
                <a:ea typeface="Roboto" pitchFamily="2" charset="0"/>
              </a:rPr>
              <a:t> </a:t>
            </a:r>
            <a:r>
              <a:rPr lang="en-US" sz="2000" dirty="0" err="1">
                <a:solidFill>
                  <a:srgbClr val="00FFFF"/>
                </a:solidFill>
                <a:latin typeface="Consolas" panose="020B0609020204030204" pitchFamily="49" charset="0"/>
                <a:ea typeface="Roboto" pitchFamily="2" charset="0"/>
              </a:rPr>
              <a:t>createNewConnection</a:t>
            </a:r>
            <a:r>
              <a:rPr lang="en-US" sz="2000" dirty="0">
                <a:solidFill>
                  <a:schemeClr val="bg1"/>
                </a:solidFill>
                <a:latin typeface="Consolas" panose="020B0609020204030204" pitchFamily="49" charset="0"/>
                <a:ea typeface="Roboto" pitchFamily="2" charset="0"/>
              </a:rPr>
              <a:t>()</a:t>
            </a:r>
            <a:r>
              <a:rPr lang="en-US" sz="2000" dirty="0">
                <a:solidFill>
                  <a:schemeClr val="bg1">
                    <a:lumMod val="75000"/>
                  </a:schemeClr>
                </a:solidFill>
                <a:latin typeface="Consolas" panose="020B0609020204030204" pitchFamily="49" charset="0"/>
                <a:ea typeface="Roboto" pitchFamily="2" charset="0"/>
              </a:rPr>
              <a:t>  # executed at the driver</a:t>
            </a:r>
          </a:p>
          <a:p>
            <a:pPr marL="0" indent="0" fontAlgn="base">
              <a:buNone/>
            </a:pPr>
            <a:r>
              <a:rPr lang="en-US" sz="2000" dirty="0">
                <a:solidFill>
                  <a:schemeClr val="bg1">
                    <a:lumMod val="75000"/>
                  </a:schemeClr>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rdd.</a:t>
            </a:r>
            <a:r>
              <a:rPr lang="en-US" sz="2000" dirty="0" err="1">
                <a:solidFill>
                  <a:srgbClr val="00FFFF"/>
                </a:solidFill>
                <a:latin typeface="Consolas" panose="020B0609020204030204" pitchFamily="49" charset="0"/>
                <a:ea typeface="Roboto" pitchFamily="2" charset="0"/>
              </a:rPr>
              <a:t>foreach</a:t>
            </a:r>
            <a:r>
              <a:rPr lang="en-US" sz="2000" dirty="0">
                <a:solidFill>
                  <a:schemeClr val="bg1"/>
                </a:solidFill>
                <a:latin typeface="Consolas" panose="020B0609020204030204" pitchFamily="49" charset="0"/>
                <a:ea typeface="Roboto" pitchFamily="2" charset="0"/>
              </a:rPr>
              <a:t>(</a:t>
            </a:r>
            <a:r>
              <a:rPr lang="en-US" sz="2000" i="1" dirty="0">
                <a:solidFill>
                  <a:srgbClr val="00FFFF"/>
                </a:solidFill>
                <a:latin typeface="Consolas" panose="020B0609020204030204" pitchFamily="49" charset="0"/>
                <a:ea typeface="Roboto" pitchFamily="2" charset="0"/>
              </a:rPr>
              <a:t>lambda</a:t>
            </a:r>
            <a:r>
              <a:rPr lang="en-US" sz="2000" i="1" dirty="0">
                <a:solidFill>
                  <a:schemeClr val="bg1">
                    <a:lumMod val="75000"/>
                  </a:schemeClr>
                </a:solidFill>
                <a:latin typeface="Consolas" panose="020B0609020204030204" pitchFamily="49" charset="0"/>
                <a:ea typeface="Roboto" pitchFamily="2" charset="0"/>
              </a:rPr>
              <a:t> </a:t>
            </a:r>
            <a:r>
              <a:rPr lang="en-US" sz="2000" i="1" dirty="0">
                <a:solidFill>
                  <a:srgbClr val="FF9900"/>
                </a:solidFill>
                <a:latin typeface="Consolas" panose="020B0609020204030204" pitchFamily="49" charset="0"/>
                <a:ea typeface="Roboto" pitchFamily="2" charset="0"/>
              </a:rPr>
              <a:t>record</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connection.</a:t>
            </a:r>
            <a:r>
              <a:rPr lang="en-US" sz="2000" dirty="0" err="1">
                <a:solidFill>
                  <a:srgbClr val="00FFFF"/>
                </a:solidFill>
                <a:latin typeface="Consolas" panose="020B0609020204030204" pitchFamily="49" charset="0"/>
                <a:ea typeface="Roboto" pitchFamily="2" charset="0"/>
              </a:rPr>
              <a:t>send</a:t>
            </a:r>
            <a:r>
              <a:rPr lang="en-US" sz="2000" dirty="0">
                <a:solidFill>
                  <a:schemeClr val="bg1"/>
                </a:solidFill>
                <a:latin typeface="Consolas" panose="020B0609020204030204" pitchFamily="49" charset="0"/>
                <a:ea typeface="Roboto" pitchFamily="2" charset="0"/>
              </a:rPr>
              <a:t>(record))</a:t>
            </a:r>
          </a:p>
          <a:p>
            <a:pPr marL="0" indent="0" fontAlgn="base">
              <a:buNone/>
            </a:pPr>
            <a:r>
              <a:rPr lang="en-US" sz="2000" dirty="0">
                <a:solidFill>
                  <a:schemeClr val="bg1">
                    <a:lumMod val="75000"/>
                  </a:schemeClr>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connection.</a:t>
            </a:r>
            <a:r>
              <a:rPr lang="en-US" sz="2000" dirty="0" err="1">
                <a:solidFill>
                  <a:srgbClr val="00FFFF"/>
                </a:solidFill>
                <a:latin typeface="Consolas" panose="020B0609020204030204" pitchFamily="49" charset="0"/>
                <a:ea typeface="Roboto" pitchFamily="2" charset="0"/>
              </a:rPr>
              <a:t>close</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err="1">
                <a:solidFill>
                  <a:schemeClr val="bg1"/>
                </a:solidFill>
                <a:latin typeface="Consolas" panose="020B0609020204030204" pitchFamily="49" charset="0"/>
                <a:ea typeface="Roboto" pitchFamily="2" charset="0"/>
              </a:rPr>
              <a:t>dstream.</a:t>
            </a:r>
            <a:r>
              <a:rPr lang="en-US" sz="2000" dirty="0" err="1">
                <a:solidFill>
                  <a:srgbClr val="00FFFF"/>
                </a:solidFill>
                <a:latin typeface="Consolas" panose="020B0609020204030204" pitchFamily="49" charset="0"/>
                <a:ea typeface="Roboto" pitchFamily="2" charset="0"/>
              </a:rPr>
              <a:t>foreachRDD</a:t>
            </a:r>
            <a:r>
              <a:rPr lang="en-US" sz="2000" dirty="0">
                <a:solidFill>
                  <a:schemeClr val="bg1"/>
                </a:solidFill>
                <a:latin typeface="Consolas" panose="020B0609020204030204" pitchFamily="49" charset="0"/>
                <a:ea typeface="Roboto" pitchFamily="2" charset="0"/>
              </a:rPr>
              <a:t>(</a:t>
            </a:r>
            <a:r>
              <a:rPr lang="en-US" sz="2000" dirty="0" err="1">
                <a:solidFill>
                  <a:schemeClr val="bg1"/>
                </a:solidFill>
                <a:latin typeface="Consolas" panose="020B0609020204030204" pitchFamily="49" charset="0"/>
                <a:ea typeface="Roboto" pitchFamily="2" charset="0"/>
              </a:rPr>
              <a:t>sendRecord</a:t>
            </a:r>
            <a:r>
              <a:rPr lang="en-US" sz="2000" dirty="0">
                <a:solidFill>
                  <a:schemeClr val="bg1"/>
                </a:solidFill>
                <a:latin typeface="Consolas" panose="020B0609020204030204" pitchFamily="49" charset="0"/>
                <a:ea typeface="Roboto" pitchFamily="2" charset="0"/>
              </a:rPr>
              <a:t>)</a:t>
            </a:r>
            <a:endParaRPr lang="en-US" sz="2000" dirty="0">
              <a:solidFill>
                <a:schemeClr val="bg1"/>
              </a:solidFill>
              <a:latin typeface="Consolas" panose="020B0609020204030204" pitchFamily="49" charset="0"/>
            </a:endParaRPr>
          </a:p>
        </p:txBody>
      </p:sp>
      <p:sp>
        <p:nvSpPr>
          <p:cNvPr id="11" name="Content Placeholder 2">
            <a:extLst>
              <a:ext uri="{FF2B5EF4-FFF2-40B4-BE49-F238E27FC236}">
                <a16:creationId xmlns:a16="http://schemas.microsoft.com/office/drawing/2014/main" id="{7CB90926-9DAC-4DDF-9239-20FDA71AEA34}"/>
              </a:ext>
            </a:extLst>
          </p:cNvPr>
          <p:cNvSpPr txBox="1">
            <a:spLocks/>
          </p:cNvSpPr>
          <p:nvPr/>
        </p:nvSpPr>
        <p:spPr>
          <a:xfrm>
            <a:off x="838200" y="4176585"/>
            <a:ext cx="10515600" cy="2458994"/>
          </a:xfrm>
          <a:prstGeom prst="rect">
            <a:avLst/>
          </a:prstGeom>
          <a:solidFill>
            <a:schemeClr val="tx1">
              <a:lumMod val="85000"/>
              <a:lumOff val="1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a:solidFill>
                  <a:schemeClr val="bg1">
                    <a:lumMod val="75000"/>
                  </a:schemeClr>
                </a:solidFill>
                <a:latin typeface="Consolas" panose="020B0609020204030204" pitchFamily="49" charset="0"/>
                <a:ea typeface="Roboto" pitchFamily="2" charset="0"/>
              </a:rPr>
              <a:t># Mistake Number 2</a:t>
            </a:r>
          </a:p>
          <a:p>
            <a:pPr marL="0" indent="0" fontAlgn="base">
              <a:buNone/>
            </a:pPr>
            <a:r>
              <a:rPr lang="en-US" sz="2000" i="1" dirty="0">
                <a:solidFill>
                  <a:srgbClr val="00FFFF"/>
                </a:solidFill>
                <a:latin typeface="Consolas" panose="020B0609020204030204" pitchFamily="49" charset="0"/>
                <a:ea typeface="Roboto" pitchFamily="2" charset="0"/>
              </a:rPr>
              <a:t>def</a:t>
            </a:r>
            <a:r>
              <a:rPr lang="en-US" sz="2000" dirty="0">
                <a:solidFill>
                  <a:schemeClr val="bg1">
                    <a:lumMod val="75000"/>
                  </a:schemeClr>
                </a:solidFill>
                <a:latin typeface="Consolas" panose="020B0609020204030204" pitchFamily="49" charset="0"/>
                <a:ea typeface="Roboto" pitchFamily="2" charset="0"/>
              </a:rPr>
              <a:t> </a:t>
            </a:r>
            <a:r>
              <a:rPr lang="en-US" sz="2000" dirty="0" err="1">
                <a:solidFill>
                  <a:srgbClr val="00FF00"/>
                </a:solidFill>
                <a:latin typeface="Consolas" panose="020B0609020204030204" pitchFamily="49" charset="0"/>
                <a:ea typeface="Roboto" pitchFamily="2" charset="0"/>
              </a:rPr>
              <a:t>sendRecord</a:t>
            </a:r>
            <a:r>
              <a:rPr lang="en-US" sz="2000" dirty="0">
                <a:solidFill>
                  <a:schemeClr val="bg1"/>
                </a:solidFill>
                <a:latin typeface="Consolas" panose="020B0609020204030204" pitchFamily="49" charset="0"/>
                <a:ea typeface="Roboto" pitchFamily="2" charset="0"/>
              </a:rPr>
              <a:t>(</a:t>
            </a:r>
            <a:r>
              <a:rPr lang="en-US" sz="2000" i="1" dirty="0">
                <a:solidFill>
                  <a:srgbClr val="FF9900"/>
                </a:solidFill>
                <a:latin typeface="Consolas" panose="020B0609020204030204" pitchFamily="49" charset="0"/>
                <a:ea typeface="Roboto" pitchFamily="2" charset="0"/>
              </a:rPr>
              <a:t>record</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a:solidFill>
                  <a:schemeClr val="bg1">
                    <a:lumMod val="75000"/>
                  </a:schemeClr>
                </a:solidFill>
                <a:latin typeface="Consolas" panose="020B0609020204030204" pitchFamily="49" charset="0"/>
                <a:ea typeface="Roboto" pitchFamily="2" charset="0"/>
              </a:rPr>
              <a:t>    </a:t>
            </a:r>
            <a:r>
              <a:rPr lang="en-US" sz="2000" dirty="0">
                <a:solidFill>
                  <a:schemeClr val="bg1"/>
                </a:solidFill>
                <a:latin typeface="Consolas" panose="020B0609020204030204" pitchFamily="49" charset="0"/>
                <a:ea typeface="Roboto" pitchFamily="2" charset="0"/>
              </a:rPr>
              <a:t>connection </a:t>
            </a:r>
            <a:r>
              <a:rPr lang="en-US" sz="2000" dirty="0">
                <a:solidFill>
                  <a:srgbClr val="FF0066"/>
                </a:solidFill>
                <a:latin typeface="Consolas" panose="020B0609020204030204" pitchFamily="49" charset="0"/>
                <a:ea typeface="Roboto" pitchFamily="2" charset="0"/>
              </a:rPr>
              <a:t>=</a:t>
            </a:r>
            <a:r>
              <a:rPr lang="en-US" sz="2000" dirty="0">
                <a:solidFill>
                  <a:schemeClr val="bg1">
                    <a:lumMod val="75000"/>
                  </a:schemeClr>
                </a:solidFill>
                <a:latin typeface="Consolas" panose="020B0609020204030204" pitchFamily="49" charset="0"/>
                <a:ea typeface="Roboto" pitchFamily="2" charset="0"/>
              </a:rPr>
              <a:t> </a:t>
            </a:r>
            <a:r>
              <a:rPr lang="en-US" sz="2000" dirty="0" err="1">
                <a:solidFill>
                  <a:srgbClr val="00FFFF"/>
                </a:solidFill>
                <a:latin typeface="Consolas" panose="020B0609020204030204" pitchFamily="49" charset="0"/>
                <a:ea typeface="Roboto" pitchFamily="2" charset="0"/>
              </a:rPr>
              <a:t>createNewConnection</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a:solidFill>
                  <a:schemeClr val="bg1">
                    <a:lumMod val="75000"/>
                  </a:schemeClr>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connection.</a:t>
            </a:r>
            <a:r>
              <a:rPr lang="en-US" sz="2000" dirty="0" err="1">
                <a:solidFill>
                  <a:srgbClr val="00FFFF"/>
                </a:solidFill>
                <a:latin typeface="Consolas" panose="020B0609020204030204" pitchFamily="49" charset="0"/>
                <a:ea typeface="Roboto" pitchFamily="2" charset="0"/>
              </a:rPr>
              <a:t>send</a:t>
            </a:r>
            <a:r>
              <a:rPr lang="en-US" sz="2000" dirty="0">
                <a:solidFill>
                  <a:schemeClr val="bg1"/>
                </a:solidFill>
                <a:latin typeface="Consolas" panose="020B0609020204030204" pitchFamily="49" charset="0"/>
                <a:ea typeface="Roboto" pitchFamily="2" charset="0"/>
              </a:rPr>
              <a:t>(record)</a:t>
            </a:r>
          </a:p>
          <a:p>
            <a:pPr marL="0" indent="0" fontAlgn="base">
              <a:buNone/>
            </a:pPr>
            <a:r>
              <a:rPr lang="en-US" sz="2000" dirty="0">
                <a:solidFill>
                  <a:schemeClr val="bg1">
                    <a:lumMod val="75000"/>
                  </a:schemeClr>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connection.</a:t>
            </a:r>
            <a:r>
              <a:rPr lang="en-US" sz="2000" dirty="0" err="1">
                <a:solidFill>
                  <a:srgbClr val="00FFFF"/>
                </a:solidFill>
                <a:latin typeface="Consolas" panose="020B0609020204030204" pitchFamily="49" charset="0"/>
                <a:ea typeface="Roboto" pitchFamily="2" charset="0"/>
              </a:rPr>
              <a:t>close</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err="1">
                <a:solidFill>
                  <a:schemeClr val="bg1"/>
                </a:solidFill>
                <a:latin typeface="Consolas" panose="020B0609020204030204" pitchFamily="49" charset="0"/>
                <a:ea typeface="Roboto" pitchFamily="2" charset="0"/>
              </a:rPr>
              <a:t>dstream.</a:t>
            </a:r>
            <a:r>
              <a:rPr lang="en-US" sz="2000" dirty="0" err="1">
                <a:solidFill>
                  <a:srgbClr val="00FFFF"/>
                </a:solidFill>
                <a:latin typeface="Consolas" panose="020B0609020204030204" pitchFamily="49" charset="0"/>
                <a:ea typeface="Roboto" pitchFamily="2" charset="0"/>
              </a:rPr>
              <a:t>foreachRDD</a:t>
            </a:r>
            <a:r>
              <a:rPr lang="en-US" sz="2000" dirty="0">
                <a:solidFill>
                  <a:schemeClr val="bg1"/>
                </a:solidFill>
                <a:latin typeface="Consolas" panose="020B0609020204030204" pitchFamily="49" charset="0"/>
                <a:ea typeface="Roboto" pitchFamily="2" charset="0"/>
              </a:rPr>
              <a:t>(</a:t>
            </a:r>
            <a:r>
              <a:rPr lang="en-US" sz="2000" i="1" dirty="0">
                <a:solidFill>
                  <a:srgbClr val="00FFFF"/>
                </a:solidFill>
                <a:latin typeface="Consolas" panose="020B0609020204030204" pitchFamily="49" charset="0"/>
                <a:ea typeface="Roboto" pitchFamily="2" charset="0"/>
              </a:rPr>
              <a:t>lambda</a:t>
            </a:r>
            <a:r>
              <a:rPr lang="en-US" sz="2000" i="1" dirty="0">
                <a:solidFill>
                  <a:schemeClr val="bg1">
                    <a:lumMod val="75000"/>
                  </a:schemeClr>
                </a:solidFill>
                <a:latin typeface="Consolas" panose="020B0609020204030204" pitchFamily="49" charset="0"/>
                <a:ea typeface="Roboto" pitchFamily="2" charset="0"/>
              </a:rPr>
              <a:t> </a:t>
            </a:r>
            <a:r>
              <a:rPr lang="en-US" sz="2000" i="1" dirty="0" err="1">
                <a:solidFill>
                  <a:srgbClr val="FF9900"/>
                </a:solidFill>
                <a:latin typeface="Consolas" panose="020B0609020204030204" pitchFamily="49" charset="0"/>
                <a:ea typeface="Roboto" pitchFamily="2" charset="0"/>
              </a:rPr>
              <a:t>rdd</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rdd.</a:t>
            </a:r>
            <a:r>
              <a:rPr lang="en-US" sz="2000" dirty="0" err="1">
                <a:solidFill>
                  <a:srgbClr val="00FFFF"/>
                </a:solidFill>
                <a:latin typeface="Consolas" panose="020B0609020204030204" pitchFamily="49" charset="0"/>
                <a:ea typeface="Roboto" pitchFamily="2" charset="0"/>
              </a:rPr>
              <a:t>foreach</a:t>
            </a:r>
            <a:r>
              <a:rPr lang="en-US" sz="2000" dirty="0">
                <a:solidFill>
                  <a:schemeClr val="bg1"/>
                </a:solidFill>
                <a:latin typeface="Consolas" panose="020B0609020204030204" pitchFamily="49" charset="0"/>
                <a:ea typeface="Roboto" pitchFamily="2" charset="0"/>
              </a:rPr>
              <a:t>(</a:t>
            </a:r>
            <a:r>
              <a:rPr lang="en-US" sz="2000" dirty="0" err="1">
                <a:solidFill>
                  <a:schemeClr val="bg1"/>
                </a:solidFill>
                <a:latin typeface="Consolas" panose="020B0609020204030204" pitchFamily="49" charset="0"/>
                <a:ea typeface="Roboto" pitchFamily="2" charset="0"/>
              </a:rPr>
              <a:t>sendRecord</a:t>
            </a:r>
            <a:r>
              <a:rPr lang="en-US" sz="2000" dirty="0">
                <a:solidFill>
                  <a:schemeClr val="bg1"/>
                </a:solidFill>
                <a:latin typeface="Consolas" panose="020B0609020204030204" pitchFamily="49" charset="0"/>
                <a:ea typeface="Roboto" pitchFamily="2" charset="0"/>
              </a:rPr>
              <a:t>))</a:t>
            </a:r>
            <a:endParaRPr lang="en-US" sz="20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BA148C8-7ECC-47DA-82BB-6C2761E8A717}"/>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Optimization Strategies</a:t>
            </a:r>
            <a:endParaRPr lang="en-US" dirty="0">
              <a:solidFill>
                <a:schemeClr val="bg1"/>
              </a:solidFill>
              <a:latin typeface="Consolas" panose="020B0609020204030204" pitchFamily="49" charset="0"/>
            </a:endParaRPr>
          </a:p>
        </p:txBody>
      </p:sp>
      <p:sp>
        <p:nvSpPr>
          <p:cNvPr id="11" name="Content Placeholder 2">
            <a:extLst>
              <a:ext uri="{FF2B5EF4-FFF2-40B4-BE49-F238E27FC236}">
                <a16:creationId xmlns:a16="http://schemas.microsoft.com/office/drawing/2014/main" id="{68FC82E1-0351-43FE-B471-6EADF068DA03}"/>
              </a:ext>
            </a:extLst>
          </p:cNvPr>
          <p:cNvSpPr txBox="1">
            <a:spLocks/>
          </p:cNvSpPr>
          <p:nvPr/>
        </p:nvSpPr>
        <p:spPr>
          <a:xfrm>
            <a:off x="838200" y="1392195"/>
            <a:ext cx="10515600" cy="2669060"/>
          </a:xfrm>
          <a:prstGeom prst="rect">
            <a:avLst/>
          </a:prstGeom>
          <a:solidFill>
            <a:schemeClr val="tx1">
              <a:lumMod val="85000"/>
              <a:lumOff val="15000"/>
            </a:schemeClr>
          </a:solid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a:solidFill>
                  <a:schemeClr val="bg1">
                    <a:lumMod val="75000"/>
                  </a:schemeClr>
                </a:solidFill>
                <a:latin typeface="Consolas" panose="020B0609020204030204" pitchFamily="49" charset="0"/>
                <a:ea typeface="Roboto" pitchFamily="2" charset="0"/>
              </a:rPr>
              <a:t># Optimization Strategy 1</a:t>
            </a:r>
          </a:p>
          <a:p>
            <a:pPr marL="0" indent="0" fontAlgn="base">
              <a:buNone/>
            </a:pPr>
            <a:r>
              <a:rPr lang="en-US" sz="2000" i="1" dirty="0">
                <a:solidFill>
                  <a:srgbClr val="00FFFF"/>
                </a:solidFill>
                <a:latin typeface="Consolas" panose="020B0609020204030204" pitchFamily="49" charset="0"/>
                <a:ea typeface="Roboto" pitchFamily="2" charset="0"/>
              </a:rPr>
              <a:t>def</a:t>
            </a:r>
            <a:r>
              <a:rPr lang="en-US" sz="2000" dirty="0">
                <a:solidFill>
                  <a:schemeClr val="bg1"/>
                </a:solidFill>
                <a:latin typeface="Consolas" panose="020B0609020204030204" pitchFamily="49" charset="0"/>
                <a:ea typeface="Roboto" pitchFamily="2" charset="0"/>
              </a:rPr>
              <a:t> </a:t>
            </a:r>
            <a:r>
              <a:rPr lang="en-US" sz="2000" dirty="0" err="1">
                <a:solidFill>
                  <a:srgbClr val="00FF00"/>
                </a:solidFill>
                <a:latin typeface="Consolas" panose="020B0609020204030204" pitchFamily="49" charset="0"/>
                <a:ea typeface="Roboto" pitchFamily="2" charset="0"/>
              </a:rPr>
              <a:t>sendPartition</a:t>
            </a:r>
            <a:r>
              <a:rPr lang="en-US" sz="2000" dirty="0">
                <a:solidFill>
                  <a:schemeClr val="bg1"/>
                </a:solidFill>
                <a:latin typeface="Consolas" panose="020B0609020204030204" pitchFamily="49" charset="0"/>
                <a:ea typeface="Roboto" pitchFamily="2" charset="0"/>
              </a:rPr>
              <a:t>(</a:t>
            </a:r>
            <a:r>
              <a:rPr lang="en-US" sz="2000" i="1" dirty="0" err="1">
                <a:solidFill>
                  <a:srgbClr val="FF9900"/>
                </a:solidFill>
                <a:latin typeface="Consolas" panose="020B0609020204030204" pitchFamily="49" charset="0"/>
                <a:ea typeface="Roboto" pitchFamily="2" charset="0"/>
              </a:rPr>
              <a:t>iter</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a:solidFill>
                  <a:schemeClr val="bg1"/>
                </a:solidFill>
                <a:latin typeface="Consolas" panose="020B0609020204030204" pitchFamily="49" charset="0"/>
                <a:ea typeface="Roboto" pitchFamily="2" charset="0"/>
              </a:rPr>
              <a:t>    connection </a:t>
            </a:r>
            <a:r>
              <a:rPr lang="en-US" sz="2000" dirty="0">
                <a:solidFill>
                  <a:srgbClr val="FF0066"/>
                </a:solidFill>
                <a:latin typeface="Consolas" panose="020B0609020204030204" pitchFamily="49" charset="0"/>
                <a:ea typeface="Roboto" pitchFamily="2" charset="0"/>
              </a:rPr>
              <a:t>=</a:t>
            </a:r>
            <a:r>
              <a:rPr lang="en-US" sz="2000" dirty="0">
                <a:solidFill>
                  <a:schemeClr val="bg1"/>
                </a:solidFill>
                <a:latin typeface="Consolas" panose="020B0609020204030204" pitchFamily="49" charset="0"/>
                <a:ea typeface="Roboto" pitchFamily="2" charset="0"/>
              </a:rPr>
              <a:t> </a:t>
            </a:r>
            <a:r>
              <a:rPr lang="en-US" sz="2000" dirty="0" err="1">
                <a:solidFill>
                  <a:srgbClr val="00FFFF"/>
                </a:solidFill>
                <a:latin typeface="Consolas" panose="020B0609020204030204" pitchFamily="49" charset="0"/>
                <a:ea typeface="Roboto" pitchFamily="2" charset="0"/>
              </a:rPr>
              <a:t>createNewConnection</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for</a:t>
            </a:r>
            <a:r>
              <a:rPr lang="en-US" sz="2000" dirty="0">
                <a:solidFill>
                  <a:schemeClr val="bg1"/>
                </a:solidFill>
                <a:latin typeface="Consolas" panose="020B0609020204030204" pitchFamily="49" charset="0"/>
                <a:ea typeface="Roboto" pitchFamily="2" charset="0"/>
              </a:rPr>
              <a:t> record </a:t>
            </a:r>
            <a:r>
              <a:rPr lang="en-US" sz="2000" dirty="0">
                <a:solidFill>
                  <a:srgbClr val="FF0066"/>
                </a:solidFill>
                <a:latin typeface="Consolas" panose="020B0609020204030204" pitchFamily="49" charset="0"/>
                <a:ea typeface="Roboto" pitchFamily="2" charset="0"/>
              </a:rPr>
              <a:t>in</a:t>
            </a:r>
            <a:r>
              <a:rPr lang="en-US" sz="2000" dirty="0">
                <a:solidFill>
                  <a:schemeClr val="bg1"/>
                </a:solidFill>
                <a:latin typeface="Consolas" panose="020B0609020204030204" pitchFamily="49" charset="0"/>
                <a:ea typeface="Roboto" pitchFamily="2" charset="0"/>
              </a:rPr>
              <a:t> </a:t>
            </a:r>
            <a:r>
              <a:rPr lang="en-US" sz="2000" dirty="0" err="1">
                <a:solidFill>
                  <a:srgbClr val="00FFFF"/>
                </a:solidFill>
                <a:latin typeface="Consolas" panose="020B0609020204030204" pitchFamily="49" charset="0"/>
                <a:ea typeface="Roboto" pitchFamily="2" charset="0"/>
              </a:rPr>
              <a:t>iter</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connection.</a:t>
            </a:r>
            <a:r>
              <a:rPr lang="en-US" sz="2000" dirty="0" err="1">
                <a:solidFill>
                  <a:srgbClr val="00FFFF"/>
                </a:solidFill>
                <a:latin typeface="Consolas" panose="020B0609020204030204" pitchFamily="49" charset="0"/>
                <a:ea typeface="Roboto" pitchFamily="2" charset="0"/>
              </a:rPr>
              <a:t>send</a:t>
            </a:r>
            <a:r>
              <a:rPr lang="en-US" sz="2000" dirty="0">
                <a:solidFill>
                  <a:schemeClr val="bg1"/>
                </a:solidFill>
                <a:latin typeface="Consolas" panose="020B0609020204030204" pitchFamily="49" charset="0"/>
                <a:ea typeface="Roboto" pitchFamily="2" charset="0"/>
              </a:rPr>
              <a:t>(record)</a:t>
            </a:r>
          </a:p>
          <a:p>
            <a:pPr marL="0" indent="0" fontAlgn="base">
              <a:buNone/>
            </a:pP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connection.</a:t>
            </a:r>
            <a:r>
              <a:rPr lang="en-US" sz="2000" dirty="0" err="1">
                <a:solidFill>
                  <a:srgbClr val="00FFFF"/>
                </a:solidFill>
                <a:latin typeface="Consolas" panose="020B0609020204030204" pitchFamily="49" charset="0"/>
                <a:ea typeface="Roboto" pitchFamily="2" charset="0"/>
              </a:rPr>
              <a:t>close</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err="1">
                <a:solidFill>
                  <a:schemeClr val="bg1"/>
                </a:solidFill>
                <a:latin typeface="Consolas" panose="020B0609020204030204" pitchFamily="49" charset="0"/>
                <a:ea typeface="Roboto" pitchFamily="2" charset="0"/>
              </a:rPr>
              <a:t>dstream.</a:t>
            </a:r>
            <a:r>
              <a:rPr lang="en-US" sz="2000" dirty="0" err="1">
                <a:solidFill>
                  <a:srgbClr val="00FFFF"/>
                </a:solidFill>
                <a:latin typeface="Consolas" panose="020B0609020204030204" pitchFamily="49" charset="0"/>
                <a:ea typeface="Roboto" pitchFamily="2" charset="0"/>
              </a:rPr>
              <a:t>foreachRDD</a:t>
            </a:r>
            <a:r>
              <a:rPr lang="en-US" sz="2000" dirty="0">
                <a:solidFill>
                  <a:schemeClr val="bg1"/>
                </a:solidFill>
                <a:latin typeface="Consolas" panose="020B0609020204030204" pitchFamily="49" charset="0"/>
                <a:ea typeface="Roboto" pitchFamily="2" charset="0"/>
              </a:rPr>
              <a:t>(</a:t>
            </a:r>
            <a:r>
              <a:rPr lang="en-US" sz="2000" i="1" dirty="0">
                <a:solidFill>
                  <a:srgbClr val="00FFFF"/>
                </a:solidFill>
                <a:latin typeface="Consolas" panose="020B0609020204030204" pitchFamily="49" charset="0"/>
                <a:ea typeface="Roboto" pitchFamily="2" charset="0"/>
              </a:rPr>
              <a:t>lambda</a:t>
            </a:r>
            <a:r>
              <a:rPr lang="en-US" sz="2000" i="1" dirty="0">
                <a:solidFill>
                  <a:schemeClr val="bg1"/>
                </a:solidFill>
                <a:latin typeface="Consolas" panose="020B0609020204030204" pitchFamily="49" charset="0"/>
                <a:ea typeface="Roboto" pitchFamily="2" charset="0"/>
              </a:rPr>
              <a:t> </a:t>
            </a:r>
            <a:r>
              <a:rPr lang="en-US" sz="2000" i="1" dirty="0" err="1">
                <a:solidFill>
                  <a:srgbClr val="FF9900"/>
                </a:solidFill>
                <a:latin typeface="Consolas" panose="020B0609020204030204" pitchFamily="49" charset="0"/>
                <a:ea typeface="Roboto" pitchFamily="2" charset="0"/>
              </a:rPr>
              <a:t>rdd</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rdd.</a:t>
            </a:r>
            <a:r>
              <a:rPr lang="en-US" sz="2000" dirty="0" err="1">
                <a:solidFill>
                  <a:srgbClr val="00FFFF"/>
                </a:solidFill>
                <a:latin typeface="Consolas" panose="020B0609020204030204" pitchFamily="49" charset="0"/>
                <a:ea typeface="Roboto" pitchFamily="2" charset="0"/>
              </a:rPr>
              <a:t>foreachPartition</a:t>
            </a:r>
            <a:r>
              <a:rPr lang="en-US" sz="2000" dirty="0">
                <a:solidFill>
                  <a:schemeClr val="bg1"/>
                </a:solidFill>
                <a:latin typeface="Consolas" panose="020B0609020204030204" pitchFamily="49" charset="0"/>
                <a:ea typeface="Roboto" pitchFamily="2" charset="0"/>
              </a:rPr>
              <a:t>(</a:t>
            </a:r>
            <a:r>
              <a:rPr lang="en-US" sz="2000" dirty="0" err="1">
                <a:solidFill>
                  <a:schemeClr val="bg1"/>
                </a:solidFill>
                <a:latin typeface="Consolas" panose="020B0609020204030204" pitchFamily="49" charset="0"/>
                <a:ea typeface="Roboto" pitchFamily="2" charset="0"/>
              </a:rPr>
              <a:t>sendPartition</a:t>
            </a:r>
            <a:r>
              <a:rPr lang="en-US" sz="2000" dirty="0">
                <a:solidFill>
                  <a:schemeClr val="bg1"/>
                </a:solidFill>
                <a:latin typeface="Consolas" panose="020B0609020204030204" pitchFamily="49" charset="0"/>
                <a:ea typeface="Roboto" pitchFamily="2" charset="0"/>
              </a:rPr>
              <a:t>))</a:t>
            </a:r>
            <a:endParaRPr lang="en-US" sz="2000" dirty="0">
              <a:solidFill>
                <a:schemeClr val="bg1"/>
              </a:solidFill>
              <a:latin typeface="Consolas" panose="020B0609020204030204" pitchFamily="49" charset="0"/>
            </a:endParaRPr>
          </a:p>
        </p:txBody>
      </p:sp>
      <p:sp>
        <p:nvSpPr>
          <p:cNvPr id="12" name="Content Placeholder 2">
            <a:extLst>
              <a:ext uri="{FF2B5EF4-FFF2-40B4-BE49-F238E27FC236}">
                <a16:creationId xmlns:a16="http://schemas.microsoft.com/office/drawing/2014/main" id="{C9D9AD32-C0C2-4D10-B726-661264D86FD5}"/>
              </a:ext>
            </a:extLst>
          </p:cNvPr>
          <p:cNvSpPr txBox="1">
            <a:spLocks/>
          </p:cNvSpPr>
          <p:nvPr/>
        </p:nvSpPr>
        <p:spPr>
          <a:xfrm>
            <a:off x="838200" y="4176585"/>
            <a:ext cx="10515600" cy="2594918"/>
          </a:xfrm>
          <a:prstGeom prst="rect">
            <a:avLst/>
          </a:prstGeom>
          <a:solidFill>
            <a:schemeClr val="tx1">
              <a:lumMod val="85000"/>
              <a:lumOff val="15000"/>
            </a:schemeClr>
          </a:solid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a:solidFill>
                  <a:schemeClr val="bg1">
                    <a:lumMod val="75000"/>
                  </a:schemeClr>
                </a:solidFill>
                <a:latin typeface="Consolas" panose="020B0609020204030204" pitchFamily="49" charset="0"/>
                <a:ea typeface="Roboto" pitchFamily="2" charset="0"/>
              </a:rPr>
              <a:t># Optimization Strategy 2</a:t>
            </a:r>
          </a:p>
          <a:p>
            <a:pPr marL="0" indent="0" fontAlgn="base">
              <a:buNone/>
            </a:pPr>
            <a:r>
              <a:rPr lang="en-US" sz="2000" i="1" dirty="0">
                <a:solidFill>
                  <a:srgbClr val="00FFFF"/>
                </a:solidFill>
                <a:latin typeface="Consolas" panose="020B0609020204030204" pitchFamily="49" charset="0"/>
                <a:ea typeface="Roboto" pitchFamily="2" charset="0"/>
              </a:rPr>
              <a:t>def</a:t>
            </a:r>
            <a:r>
              <a:rPr lang="en-US" sz="2000" dirty="0">
                <a:solidFill>
                  <a:schemeClr val="bg1"/>
                </a:solidFill>
                <a:latin typeface="Consolas" panose="020B0609020204030204" pitchFamily="49" charset="0"/>
                <a:ea typeface="Roboto" pitchFamily="2" charset="0"/>
              </a:rPr>
              <a:t> </a:t>
            </a:r>
            <a:r>
              <a:rPr lang="en-US" sz="2000" dirty="0" err="1">
                <a:solidFill>
                  <a:srgbClr val="00FF00"/>
                </a:solidFill>
                <a:latin typeface="Consolas" panose="020B0609020204030204" pitchFamily="49" charset="0"/>
                <a:ea typeface="Roboto" pitchFamily="2" charset="0"/>
              </a:rPr>
              <a:t>sendPartition</a:t>
            </a:r>
            <a:r>
              <a:rPr lang="en-US" sz="2000" dirty="0">
                <a:solidFill>
                  <a:schemeClr val="bg1"/>
                </a:solidFill>
                <a:latin typeface="Consolas" panose="020B0609020204030204" pitchFamily="49" charset="0"/>
                <a:ea typeface="Roboto" pitchFamily="2" charset="0"/>
              </a:rPr>
              <a:t>(</a:t>
            </a:r>
            <a:r>
              <a:rPr lang="en-US" sz="2000" i="1" dirty="0" err="1">
                <a:solidFill>
                  <a:srgbClr val="FF9900"/>
                </a:solidFill>
                <a:latin typeface="Consolas" panose="020B0609020204030204" pitchFamily="49" charset="0"/>
                <a:ea typeface="Roboto" pitchFamily="2" charset="0"/>
              </a:rPr>
              <a:t>iter</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a:solidFill>
                  <a:schemeClr val="bg1"/>
                </a:solidFill>
                <a:latin typeface="Consolas" panose="020B0609020204030204" pitchFamily="49" charset="0"/>
                <a:ea typeface="Roboto" pitchFamily="2" charset="0"/>
              </a:rPr>
              <a:t>    connection </a:t>
            </a:r>
            <a:r>
              <a:rPr lang="en-US" sz="2000" dirty="0">
                <a:solidFill>
                  <a:srgbClr val="FF0066"/>
                </a:solidFill>
                <a:latin typeface="Consolas" panose="020B0609020204030204" pitchFamily="49" charset="0"/>
                <a:ea typeface="Roboto" pitchFamily="2" charset="0"/>
              </a:rPr>
              <a:t>=</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ConnectionPool.</a:t>
            </a:r>
            <a:r>
              <a:rPr lang="en-US" sz="2000" dirty="0" err="1">
                <a:solidFill>
                  <a:srgbClr val="00FFFF"/>
                </a:solidFill>
                <a:latin typeface="Consolas" panose="020B0609020204030204" pitchFamily="49" charset="0"/>
                <a:ea typeface="Roboto" pitchFamily="2" charset="0"/>
              </a:rPr>
              <a:t>getConnection</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for</a:t>
            </a:r>
            <a:r>
              <a:rPr lang="en-US" sz="2000" dirty="0">
                <a:solidFill>
                  <a:schemeClr val="bg1"/>
                </a:solidFill>
                <a:latin typeface="Consolas" panose="020B0609020204030204" pitchFamily="49" charset="0"/>
                <a:ea typeface="Roboto" pitchFamily="2" charset="0"/>
              </a:rPr>
              <a:t> record </a:t>
            </a:r>
            <a:r>
              <a:rPr lang="en-US" sz="2000" dirty="0">
                <a:solidFill>
                  <a:srgbClr val="FF0066"/>
                </a:solidFill>
                <a:latin typeface="Consolas" panose="020B0609020204030204" pitchFamily="49" charset="0"/>
                <a:ea typeface="Roboto" pitchFamily="2" charset="0"/>
              </a:rPr>
              <a:t>in</a:t>
            </a:r>
            <a:r>
              <a:rPr lang="en-US" sz="2000" dirty="0">
                <a:solidFill>
                  <a:schemeClr val="bg1"/>
                </a:solidFill>
                <a:latin typeface="Consolas" panose="020B0609020204030204" pitchFamily="49" charset="0"/>
                <a:ea typeface="Roboto" pitchFamily="2" charset="0"/>
              </a:rPr>
              <a:t> </a:t>
            </a:r>
            <a:r>
              <a:rPr lang="en-US" sz="2000" dirty="0" err="1">
                <a:solidFill>
                  <a:srgbClr val="00FFFF"/>
                </a:solidFill>
                <a:latin typeface="Consolas" panose="020B0609020204030204" pitchFamily="49" charset="0"/>
                <a:ea typeface="Roboto" pitchFamily="2" charset="0"/>
              </a:rPr>
              <a:t>iter</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connection.</a:t>
            </a:r>
            <a:r>
              <a:rPr lang="en-US" sz="2000" dirty="0" err="1">
                <a:solidFill>
                  <a:srgbClr val="00FFFF"/>
                </a:solidFill>
                <a:latin typeface="Consolas" panose="020B0609020204030204" pitchFamily="49" charset="0"/>
                <a:ea typeface="Roboto" pitchFamily="2" charset="0"/>
              </a:rPr>
              <a:t>send</a:t>
            </a:r>
            <a:r>
              <a:rPr lang="en-US" sz="2000" dirty="0">
                <a:solidFill>
                  <a:schemeClr val="bg1"/>
                </a:solidFill>
                <a:latin typeface="Consolas" panose="020B0609020204030204" pitchFamily="49" charset="0"/>
                <a:ea typeface="Roboto" pitchFamily="2" charset="0"/>
              </a:rPr>
              <a:t>(record)</a:t>
            </a:r>
          </a:p>
          <a:p>
            <a:pPr marL="0" indent="0" fontAlgn="base">
              <a:buNone/>
            </a:pP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ConnectionPool.</a:t>
            </a:r>
            <a:r>
              <a:rPr lang="en-US" sz="2000" dirty="0" err="1">
                <a:solidFill>
                  <a:srgbClr val="00FFFF"/>
                </a:solidFill>
                <a:latin typeface="Consolas" panose="020B0609020204030204" pitchFamily="49" charset="0"/>
                <a:ea typeface="Roboto" pitchFamily="2" charset="0"/>
              </a:rPr>
              <a:t>returnConnection</a:t>
            </a:r>
            <a:r>
              <a:rPr lang="en-US" sz="2000" dirty="0">
                <a:solidFill>
                  <a:schemeClr val="bg1"/>
                </a:solidFill>
                <a:latin typeface="Consolas" panose="020B0609020204030204" pitchFamily="49" charset="0"/>
                <a:ea typeface="Roboto" pitchFamily="2" charset="0"/>
              </a:rPr>
              <a:t>(connection)</a:t>
            </a:r>
          </a:p>
          <a:p>
            <a:pPr marL="0" indent="0" fontAlgn="base">
              <a:buNone/>
            </a:pPr>
            <a:r>
              <a:rPr lang="en-US" sz="2000" dirty="0" err="1">
                <a:solidFill>
                  <a:schemeClr val="bg1"/>
                </a:solidFill>
                <a:latin typeface="Consolas" panose="020B0609020204030204" pitchFamily="49" charset="0"/>
                <a:ea typeface="Roboto" pitchFamily="2" charset="0"/>
              </a:rPr>
              <a:t>dstream.</a:t>
            </a:r>
            <a:r>
              <a:rPr lang="en-US" sz="2000" dirty="0" err="1">
                <a:solidFill>
                  <a:srgbClr val="00FFFF"/>
                </a:solidFill>
                <a:latin typeface="Consolas" panose="020B0609020204030204" pitchFamily="49" charset="0"/>
                <a:ea typeface="Roboto" pitchFamily="2" charset="0"/>
              </a:rPr>
              <a:t>foreachRDD</a:t>
            </a:r>
            <a:r>
              <a:rPr lang="en-US" sz="2000" dirty="0">
                <a:solidFill>
                  <a:schemeClr val="bg1"/>
                </a:solidFill>
                <a:latin typeface="Consolas" panose="020B0609020204030204" pitchFamily="49" charset="0"/>
                <a:ea typeface="Roboto" pitchFamily="2" charset="0"/>
              </a:rPr>
              <a:t>(</a:t>
            </a:r>
            <a:r>
              <a:rPr lang="en-US" sz="2000" i="1" dirty="0">
                <a:solidFill>
                  <a:srgbClr val="00FFFF"/>
                </a:solidFill>
                <a:latin typeface="Consolas" panose="020B0609020204030204" pitchFamily="49" charset="0"/>
                <a:ea typeface="Roboto" pitchFamily="2" charset="0"/>
              </a:rPr>
              <a:t>lambda</a:t>
            </a:r>
            <a:r>
              <a:rPr lang="en-US" sz="2000" i="1" dirty="0">
                <a:solidFill>
                  <a:schemeClr val="bg1"/>
                </a:solidFill>
                <a:latin typeface="Consolas" panose="020B0609020204030204" pitchFamily="49" charset="0"/>
                <a:ea typeface="Roboto" pitchFamily="2" charset="0"/>
              </a:rPr>
              <a:t> </a:t>
            </a:r>
            <a:r>
              <a:rPr lang="en-US" sz="2000" i="1" dirty="0" err="1">
                <a:solidFill>
                  <a:srgbClr val="FF9900"/>
                </a:solidFill>
                <a:latin typeface="Consolas" panose="020B0609020204030204" pitchFamily="49" charset="0"/>
                <a:ea typeface="Roboto" pitchFamily="2" charset="0"/>
              </a:rPr>
              <a:t>rdd</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rdd.</a:t>
            </a:r>
            <a:r>
              <a:rPr lang="en-US" sz="2000" dirty="0" err="1">
                <a:solidFill>
                  <a:srgbClr val="00FFFF"/>
                </a:solidFill>
                <a:latin typeface="Consolas" panose="020B0609020204030204" pitchFamily="49" charset="0"/>
                <a:ea typeface="Roboto" pitchFamily="2" charset="0"/>
              </a:rPr>
              <a:t>foreachPartition</a:t>
            </a:r>
            <a:r>
              <a:rPr lang="en-US" sz="2000" dirty="0">
                <a:solidFill>
                  <a:schemeClr val="bg1"/>
                </a:solidFill>
                <a:latin typeface="Consolas" panose="020B0609020204030204" pitchFamily="49" charset="0"/>
                <a:ea typeface="Roboto" pitchFamily="2" charset="0"/>
              </a:rPr>
              <a:t>(</a:t>
            </a:r>
            <a:r>
              <a:rPr lang="en-US" sz="2000" dirty="0" err="1">
                <a:solidFill>
                  <a:schemeClr val="bg1"/>
                </a:solidFill>
                <a:latin typeface="Consolas" panose="020B0609020204030204" pitchFamily="49" charset="0"/>
                <a:ea typeface="Roboto" pitchFamily="2" charset="0"/>
              </a:rPr>
              <a:t>sendPartition</a:t>
            </a:r>
            <a:r>
              <a:rPr lang="en-US" sz="2000" dirty="0">
                <a:solidFill>
                  <a:schemeClr val="bg1"/>
                </a:solidFill>
                <a:latin typeface="Consolas" panose="020B0609020204030204" pitchFamily="49" charset="0"/>
                <a:ea typeface="Roboto" pitchFamily="2" charset="0"/>
              </a:rPr>
              <a:t>))</a:t>
            </a:r>
            <a:endParaRPr lang="en-US" sz="20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2965454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F3B9E-5F27-43A9-B9D6-6763EEA677D8}"/>
              </a:ext>
            </a:extLst>
          </p:cNvPr>
          <p:cNvSpPr>
            <a:spLocks noGrp="1"/>
          </p:cNvSpPr>
          <p:nvPr>
            <p:ph type="title"/>
          </p:nvPr>
        </p:nvSpPr>
        <p:spPr>
          <a:xfrm>
            <a:off x="838200" y="365125"/>
            <a:ext cx="10515600" cy="6035675"/>
          </a:xfrm>
        </p:spPr>
        <p:txBody>
          <a:bodyPr/>
          <a:lstStyle/>
          <a:p>
            <a:r>
              <a:rPr lang="en-US" dirty="0">
                <a:solidFill>
                  <a:schemeClr val="bg1"/>
                </a:solidFill>
                <a:latin typeface="Roboto" pitchFamily="2" charset="0"/>
                <a:ea typeface="Roboto" pitchFamily="2" charset="0"/>
              </a:rPr>
              <a:t>To the Code!</a:t>
            </a:r>
          </a:p>
        </p:txBody>
      </p:sp>
    </p:spTree>
    <p:extLst>
      <p:ext uri="{BB962C8B-B14F-4D97-AF65-F5344CB8AC3E}">
        <p14:creationId xmlns:p14="http://schemas.microsoft.com/office/powerpoint/2010/main" val="2932509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446</TotalTime>
  <Words>211</Words>
  <Application>Microsoft Office PowerPoint</Application>
  <PresentationFormat>Widescreen</PresentationFormat>
  <Paragraphs>50</Paragraphs>
  <Slides>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Consolas</vt:lpstr>
      <vt:lpstr>Roboto</vt:lpstr>
      <vt:lpstr>Office Theme</vt:lpstr>
      <vt:lpstr>foreachRDD</vt:lpstr>
      <vt:lpstr>The foreachRDD(func) Operation</vt:lpstr>
      <vt:lpstr>Mistakes</vt:lpstr>
      <vt:lpstr>Optimization Strategies</vt:lpstr>
      <vt:lpstr>To the Code!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29</cp:revision>
  <dcterms:created xsi:type="dcterms:W3CDTF">2017-10-26T16:43:38Z</dcterms:created>
  <dcterms:modified xsi:type="dcterms:W3CDTF">2017-12-11T01:23:52Z</dcterms:modified>
</cp:coreProperties>
</file>

<file path=docProps/thumbnail.jpeg>
</file>